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2" r:id="rId3"/>
    <p:sldId id="264" r:id="rId4"/>
    <p:sldId id="265" r:id="rId5"/>
    <p:sldId id="296" r:id="rId6"/>
    <p:sldId id="267" r:id="rId7"/>
    <p:sldId id="292" r:id="rId8"/>
    <p:sldId id="293" r:id="rId9"/>
    <p:sldId id="272" r:id="rId10"/>
    <p:sldId id="300" r:id="rId11"/>
    <p:sldId id="298" r:id="rId12"/>
    <p:sldId id="299" r:id="rId13"/>
    <p:sldId id="283" r:id="rId14"/>
    <p:sldId id="304" r:id="rId15"/>
    <p:sldId id="311" r:id="rId16"/>
    <p:sldId id="310" r:id="rId17"/>
    <p:sldId id="284" r:id="rId18"/>
    <p:sldId id="285" r:id="rId19"/>
    <p:sldId id="286" r:id="rId20"/>
    <p:sldId id="288" r:id="rId21"/>
    <p:sldId id="312" r:id="rId22"/>
    <p:sldId id="289"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2" autoAdjust="0"/>
    <p:restoredTop sz="94660"/>
  </p:normalViewPr>
  <p:slideViewPr>
    <p:cSldViewPr>
      <p:cViewPr varScale="1">
        <p:scale>
          <a:sx n="95" d="100"/>
          <a:sy n="95" d="100"/>
        </p:scale>
        <p:origin x="-45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23.09.2021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23.09.2021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23.09.2021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23.09.2021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23.09.2021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23.09.2021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23.09.2021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23.09.2021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p:txBody>
          <a:bodyPr>
            <a:normAutofit fontScale="90000"/>
          </a:bodyPr>
          <a:lstStyle/>
          <a:p>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1800" dirty="0" smtClean="0"/>
              <a:t/>
            </a:r>
            <a:br>
              <a:rPr lang="ru-RU" sz="1800" dirty="0" smtClean="0"/>
            </a:br>
            <a:r>
              <a:rPr lang="ru-RU" sz="2000" dirty="0" smtClean="0">
                <a:latin typeface="Times New Roman" pitchFamily="18" charset="0"/>
                <a:cs typeface="Times New Roman" pitchFamily="18" charset="0"/>
              </a:rPr>
              <a:t>Городской конкурс активов музеев</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образовательных организаций города Челябинска</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«История одного экспоната» </a:t>
            </a:r>
            <a:br>
              <a:rPr lang="ru-RU" sz="2000" dirty="0" smtClean="0">
                <a:latin typeface="Times New Roman" pitchFamily="18" charset="0"/>
                <a:cs typeface="Times New Roman" pitchFamily="18" charset="0"/>
              </a:rPr>
            </a:br>
            <a:r>
              <a:rPr lang="ru-RU" sz="2000" i="1" dirty="0" smtClean="0">
                <a:latin typeface="Times New Roman" pitchFamily="18" charset="0"/>
                <a:cs typeface="Times New Roman" pitchFamily="18" charset="0"/>
              </a:rPr>
              <a:t>                               </a:t>
            </a:r>
            <a:r>
              <a:rPr lang="ru-RU" sz="1800" dirty="0" smtClean="0"/>
              <a:t/>
            </a:r>
            <a:br>
              <a:rPr lang="ru-RU" sz="1800" dirty="0" smtClean="0"/>
            </a:br>
            <a:r>
              <a:rPr lang="ru-RU" sz="1800" i="1" dirty="0" smtClean="0"/>
              <a:t> </a:t>
            </a:r>
            <a:r>
              <a:rPr lang="ru-RU" sz="1800" dirty="0" smtClean="0"/>
              <a:t/>
            </a:r>
            <a:br>
              <a:rPr lang="ru-RU" sz="1800" dirty="0" smtClean="0"/>
            </a:br>
            <a:r>
              <a:rPr lang="ru-RU" sz="1800" i="1" dirty="0" smtClean="0"/>
              <a:t> </a:t>
            </a:r>
            <a:r>
              <a:rPr lang="ru-RU" sz="1800" dirty="0" smtClean="0"/>
              <a:t/>
            </a:r>
            <a:br>
              <a:rPr lang="ru-RU" sz="1800" dirty="0" smtClean="0"/>
            </a:br>
            <a:r>
              <a:rPr lang="ru-RU" sz="1800" i="1" dirty="0" smtClean="0"/>
              <a:t> </a:t>
            </a:r>
            <a:r>
              <a:rPr lang="ru-RU" sz="2200" b="1" i="1" dirty="0" smtClean="0">
                <a:latin typeface="Times New Roman" pitchFamily="18" charset="0"/>
                <a:cs typeface="Times New Roman" pitchFamily="18" charset="0"/>
              </a:rPr>
              <a:t> «Его имя носит наша школа</a:t>
            </a:r>
            <a:br>
              <a:rPr lang="ru-RU" sz="2200" b="1" i="1" dirty="0" smtClean="0">
                <a:latin typeface="Times New Roman" pitchFamily="18" charset="0"/>
                <a:cs typeface="Times New Roman" pitchFamily="18" charset="0"/>
              </a:rPr>
            </a:br>
            <a:r>
              <a:rPr lang="ru-RU" sz="2200" b="1" i="1" dirty="0" smtClean="0">
                <a:latin typeface="Times New Roman" pitchFamily="18" charset="0"/>
                <a:cs typeface="Times New Roman" pitchFamily="18" charset="0"/>
              </a:rPr>
              <a:t> («Из истории школы №48»)</a:t>
            </a:r>
            <a:r>
              <a:rPr lang="ru-RU" sz="2200" b="1" dirty="0" smtClean="0">
                <a:latin typeface="Times New Roman" pitchFamily="18" charset="0"/>
                <a:cs typeface="Times New Roman" pitchFamily="18" charset="0"/>
              </a:rPr>
              <a:t/>
            </a:r>
            <a:br>
              <a:rPr lang="ru-RU" sz="2200" b="1" dirty="0" smtClean="0">
                <a:latin typeface="Times New Roman" pitchFamily="18" charset="0"/>
                <a:cs typeface="Times New Roman" pitchFamily="18" charset="0"/>
              </a:rPr>
            </a:br>
            <a:r>
              <a:rPr lang="ru-RU" sz="2200" b="1" i="1" dirty="0" smtClean="0">
                <a:latin typeface="Times New Roman" pitchFamily="18" charset="0"/>
                <a:cs typeface="Times New Roman" pitchFamily="18" charset="0"/>
              </a:rPr>
              <a:t> </a:t>
            </a:r>
            <a:r>
              <a:rPr lang="ru-RU" sz="1800" dirty="0" smtClean="0"/>
              <a:t/>
            </a:r>
            <a:br>
              <a:rPr lang="ru-RU" sz="1800" dirty="0" smtClean="0"/>
            </a:br>
            <a:r>
              <a:rPr lang="ru-RU" sz="1800" i="1" dirty="0" smtClean="0"/>
              <a:t> </a:t>
            </a:r>
            <a:r>
              <a:rPr lang="ru-RU" sz="1800" dirty="0" smtClean="0"/>
              <a:t/>
            </a:r>
            <a:br>
              <a:rPr lang="ru-RU" sz="1800" dirty="0" smtClean="0"/>
            </a:br>
            <a:r>
              <a:rPr lang="ru-RU" sz="1800" i="1" dirty="0" smtClean="0"/>
              <a:t> </a:t>
            </a:r>
            <a:r>
              <a:rPr lang="ru-RU" sz="1800" dirty="0" smtClean="0"/>
              <a:t/>
            </a:r>
            <a:br>
              <a:rPr lang="ru-RU" sz="1800" dirty="0" smtClean="0"/>
            </a:br>
            <a:r>
              <a:rPr lang="ru-RU" sz="1800" dirty="0" smtClean="0">
                <a:latin typeface="Times New Roman" pitchFamily="18" charset="0"/>
                <a:cs typeface="Times New Roman" pitchFamily="18" charset="0"/>
              </a:rPr>
              <a:t>                                                                             Автор исследовательской работы: </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                                                                                                               Ионина Алиса,                                      </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                                                                                                   ученица 8 «Б» класса</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                                                                      МБОУ «Гимназии №48 г. Челябинска»</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                                                                 Руководитель: Зыкова Ольга Михайловна,</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                                                                                   руководитель школьного музея               </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                                                                      МБОУ «Гимназии №48 г. Челябинска»</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 </a:t>
            </a:r>
            <a:r>
              <a:rPr lang="ru-RU" sz="1800" dirty="0" smtClean="0"/>
              <a:t/>
            </a:r>
            <a:br>
              <a:rPr lang="ru-RU" sz="1800" dirty="0" smtClean="0"/>
            </a:br>
            <a:r>
              <a:rPr lang="ru-RU" sz="1800" dirty="0" smtClean="0"/>
              <a:t>                                         </a:t>
            </a:r>
            <a:br>
              <a:rPr lang="ru-RU" sz="1800" dirty="0" smtClean="0"/>
            </a:br>
            <a:r>
              <a:rPr lang="ru-RU" sz="1800" dirty="0" smtClean="0"/>
              <a:t> </a:t>
            </a:r>
            <a:br>
              <a:rPr lang="ru-RU" sz="1800" dirty="0" smtClean="0"/>
            </a:br>
            <a:r>
              <a:rPr lang="ru-RU" sz="1800" dirty="0" smtClean="0"/>
              <a:t>                                         </a:t>
            </a:r>
            <a:br>
              <a:rPr lang="ru-RU" sz="1800" dirty="0" smtClean="0"/>
            </a:br>
            <a:r>
              <a:rPr lang="ru-RU" sz="1800" dirty="0" smtClean="0"/>
              <a:t> </a:t>
            </a:r>
            <a:br>
              <a:rPr lang="ru-RU" sz="1800" dirty="0" smtClean="0"/>
            </a:br>
            <a:r>
              <a:rPr lang="ru-RU" sz="1800" dirty="0" smtClean="0"/>
              <a:t> </a:t>
            </a:r>
            <a:br>
              <a:rPr lang="ru-RU" sz="1800" dirty="0" smtClean="0"/>
            </a:br>
            <a:r>
              <a:rPr lang="ru-RU" sz="2000" dirty="0" smtClean="0">
                <a:latin typeface="Times New Roman" pitchFamily="18" charset="0"/>
                <a:cs typeface="Times New Roman" pitchFamily="18" charset="0"/>
              </a:rPr>
              <a:t>Челябинск,2018            </a:t>
            </a:r>
            <a:r>
              <a:rPr lang="ru-RU" sz="1800" dirty="0" smtClean="0"/>
              <a:t>                                 </a:t>
            </a:r>
            <a:br>
              <a:rPr lang="ru-RU" sz="1800" dirty="0" smtClean="0"/>
            </a:br>
            <a:r>
              <a:rPr lang="ru-RU" sz="1800" dirty="0" smtClean="0"/>
              <a:t> </a:t>
            </a:r>
            <a:br>
              <a:rPr lang="ru-RU" sz="1800" dirty="0" smtClean="0"/>
            </a:br>
            <a:r>
              <a:rPr lang="ru-RU" sz="1800" dirty="0" smtClean="0"/>
              <a:t> </a:t>
            </a:r>
            <a:br>
              <a:rPr lang="ru-RU" sz="1800" dirty="0" smtClean="0"/>
            </a:br>
            <a:r>
              <a:rPr lang="ru-RU" sz="1800" dirty="0" smtClean="0"/>
              <a:t>                                         Челябинск, 2018                                                                                                                                                                                      </a:t>
            </a:r>
            <a:r>
              <a:rPr lang="ru-RU" sz="1800" b="1" dirty="0" smtClean="0"/>
              <a:t>                               </a:t>
            </a:r>
            <a:endParaRPr lang="ru-RU"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 6"/>
          <p:cNvSpPr>
            <a:spLocks noGrp="1"/>
          </p:cNvSpPr>
          <p:nvPr>
            <p:ph type="body" sz="half" idx="2"/>
          </p:nvPr>
        </p:nvSpPr>
        <p:spPr>
          <a:xfrm>
            <a:off x="571472" y="5013176"/>
            <a:ext cx="8072494" cy="1728192"/>
          </a:xfrm>
        </p:spPr>
        <p:txBody>
          <a:bodyPr>
            <a:normAutofit fontScale="70000" lnSpcReduction="20000"/>
          </a:bodyPr>
          <a:lstStyle/>
          <a:p>
            <a:pPr algn="just"/>
            <a:r>
              <a:rPr lang="ru-RU" sz="3100" b="1" dirty="0" smtClean="0">
                <a:latin typeface="Times New Roman" pitchFamily="18" charset="0"/>
                <a:cs typeface="Times New Roman" pitchFamily="18" charset="0"/>
              </a:rPr>
              <a:t>2 сентября 1955 года школе исполнилось 25 лет. </a:t>
            </a:r>
            <a:endParaRPr lang="ru-RU" sz="3100" b="1" dirty="0" smtClean="0">
              <a:latin typeface="Times New Roman" pitchFamily="18" charset="0"/>
              <a:cs typeface="Times New Roman" pitchFamily="18" charset="0"/>
            </a:endParaRPr>
          </a:p>
          <a:p>
            <a:pPr algn="just"/>
            <a:r>
              <a:rPr lang="ru-RU" sz="3100" b="1" dirty="0" smtClean="0">
                <a:latin typeface="Times New Roman" pitchFamily="18" charset="0"/>
                <a:cs typeface="Times New Roman" pitchFamily="18" charset="0"/>
              </a:rPr>
              <a:t>В </a:t>
            </a:r>
            <a:r>
              <a:rPr lang="ru-RU" sz="3100" b="1" dirty="0" smtClean="0">
                <a:latin typeface="Times New Roman" pitchFamily="18" charset="0"/>
                <a:cs typeface="Times New Roman" pitchFamily="18" charset="0"/>
              </a:rPr>
              <a:t>связи с юбилеем и за успехи в деле обучения и воспитания решением Исполнительного комитета Челябинского городского Совета депутатов, трудящихся школе было присвоено имя писателя Николая Островского. </a:t>
            </a:r>
          </a:p>
          <a:p>
            <a:pPr algn="just"/>
            <a:endParaRPr lang="ru-RU" dirty="0"/>
          </a:p>
        </p:txBody>
      </p:sp>
      <p:pic>
        <p:nvPicPr>
          <p:cNvPr id="26626" name="Picture 2" descr="C:\Users\User\Desktop\Ксения 3\Торжественное заседание в честь 25-летнего юбилея и присвоения школе им. Н.Островского февраль1956 г..jpg"/>
          <p:cNvPicPr>
            <a:picLocks noGrp="1" noChangeAspect="1" noChangeArrowheads="1"/>
          </p:cNvPicPr>
          <p:nvPr>
            <p:ph type="pic" idx="1"/>
          </p:nvPr>
        </p:nvPicPr>
        <p:blipFill>
          <a:blip r:embed="rId2" cstate="print"/>
          <a:srcRect l="7429" r="7429"/>
          <a:stretch>
            <a:fillRect/>
          </a:stretch>
        </p:blipFill>
        <p:spPr bwMode="auto">
          <a:xfrm>
            <a:off x="785786" y="214290"/>
            <a:ext cx="7786742" cy="478634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esktop\Скан Островский\img247.jpg"/>
          <p:cNvPicPr>
            <a:picLocks noGrp="1" noChangeAspect="1" noChangeArrowheads="1"/>
          </p:cNvPicPr>
          <p:nvPr>
            <p:ph sz="half" idx="1"/>
          </p:nvPr>
        </p:nvPicPr>
        <p:blipFill>
          <a:blip r:embed="rId2" cstate="print"/>
          <a:srcRect/>
          <a:stretch>
            <a:fillRect/>
          </a:stretch>
        </p:blipFill>
        <p:spPr bwMode="auto">
          <a:xfrm>
            <a:off x="107504" y="332656"/>
            <a:ext cx="4071966" cy="5929354"/>
          </a:xfrm>
          <a:prstGeom prst="rect">
            <a:avLst/>
          </a:prstGeom>
          <a:noFill/>
        </p:spPr>
      </p:pic>
      <p:pic>
        <p:nvPicPr>
          <p:cNvPr id="29699" name="Picture 3" descr="C:\Users\User\Desktop\Скан Островский\img246.jpg"/>
          <p:cNvPicPr>
            <a:picLocks noGrp="1" noChangeAspect="1" noChangeArrowheads="1"/>
          </p:cNvPicPr>
          <p:nvPr>
            <p:ph sz="half" idx="2"/>
          </p:nvPr>
        </p:nvPicPr>
        <p:blipFill>
          <a:blip r:embed="rId3" cstate="print"/>
          <a:srcRect/>
          <a:stretch>
            <a:fillRect/>
          </a:stretch>
        </p:blipFill>
        <p:spPr bwMode="auto">
          <a:xfrm>
            <a:off x="4355976" y="0"/>
            <a:ext cx="4644000" cy="68296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Скан Островский\img249.jpg"/>
          <p:cNvPicPr>
            <a:picLocks noGrp="1" noChangeAspect="1" noChangeArrowheads="1"/>
          </p:cNvPicPr>
          <p:nvPr>
            <p:ph sz="half" idx="1"/>
          </p:nvPr>
        </p:nvPicPr>
        <p:blipFill>
          <a:blip r:embed="rId2" cstate="print"/>
          <a:srcRect/>
          <a:stretch>
            <a:fillRect/>
          </a:stretch>
        </p:blipFill>
        <p:spPr bwMode="auto">
          <a:xfrm>
            <a:off x="357158" y="285728"/>
            <a:ext cx="4071966" cy="6072230"/>
          </a:xfrm>
          <a:prstGeom prst="rect">
            <a:avLst/>
          </a:prstGeom>
          <a:noFill/>
        </p:spPr>
      </p:pic>
      <p:pic>
        <p:nvPicPr>
          <p:cNvPr id="30723" name="Picture 3" descr="C:\Users\User\Desktop\Скан Островский\img250.jpg"/>
          <p:cNvPicPr>
            <a:picLocks noGrp="1" noChangeAspect="1" noChangeArrowheads="1"/>
          </p:cNvPicPr>
          <p:nvPr>
            <p:ph sz="half" idx="2"/>
          </p:nvPr>
        </p:nvPicPr>
        <p:blipFill>
          <a:blip r:embed="rId3" cstate="print"/>
          <a:srcRect/>
          <a:stretch>
            <a:fillRect/>
          </a:stretch>
        </p:blipFill>
        <p:spPr bwMode="auto">
          <a:xfrm>
            <a:off x="4644008" y="0"/>
            <a:ext cx="4248000" cy="676533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sz="half" idx="2"/>
          </p:nvPr>
        </p:nvSpPr>
        <p:spPr>
          <a:xfrm>
            <a:off x="214282" y="260648"/>
            <a:ext cx="4069686" cy="6240186"/>
          </a:xfrm>
        </p:spPr>
        <p:txBody>
          <a:bodyPr>
            <a:normAutofit fontScale="92500" lnSpcReduction="20000"/>
          </a:bodyPr>
          <a:lstStyle/>
          <a:p>
            <a:r>
              <a:rPr lang="ru-RU" sz="1900" b="1" i="1" dirty="0" smtClean="0"/>
              <a:t>              </a:t>
            </a:r>
            <a:r>
              <a:rPr lang="ru-RU" sz="1900" b="1" i="1" dirty="0" smtClean="0"/>
              <a:t> </a:t>
            </a:r>
            <a:r>
              <a:rPr lang="ru-RU" sz="1900" b="1" i="1" dirty="0" smtClean="0"/>
              <a:t>«РЕШЕНИЕ №33</a:t>
            </a:r>
            <a:endParaRPr lang="ru-RU" sz="1900" b="1" dirty="0" smtClean="0"/>
          </a:p>
          <a:p>
            <a:r>
              <a:rPr lang="ru-RU" sz="1900" b="1" i="1" dirty="0" smtClean="0"/>
              <a:t>    ИСПОЛНИТЕЛЬНОГО КОМИТЕТА               ЧЕЛЯБИНСКОГО ГОРОДСКОГО</a:t>
            </a:r>
            <a:endParaRPr lang="ru-RU" sz="1900" b="1" dirty="0" smtClean="0"/>
          </a:p>
          <a:p>
            <a:r>
              <a:rPr lang="ru-RU" sz="1900" b="1" i="1" dirty="0" smtClean="0"/>
              <a:t>СОВЕТА ДЕПУТАТОВ ТРУДЯЩИХСЯ</a:t>
            </a:r>
            <a:endParaRPr lang="ru-RU" sz="1900" b="1" dirty="0" smtClean="0"/>
          </a:p>
          <a:p>
            <a:r>
              <a:rPr lang="ru-RU" sz="1900" b="1" i="1" dirty="0" smtClean="0"/>
              <a:t>Челябинск                                             </a:t>
            </a:r>
            <a:r>
              <a:rPr lang="ru-RU" b="1" i="1" dirty="0" smtClean="0"/>
              <a:t>                            </a:t>
            </a:r>
          </a:p>
          <a:p>
            <a:endParaRPr lang="ru-RU" b="1" i="1" dirty="0" smtClean="0"/>
          </a:p>
          <a:p>
            <a:r>
              <a:rPr lang="ru-RU" b="1" i="1" dirty="0" smtClean="0"/>
              <a:t>                                      </a:t>
            </a:r>
            <a:r>
              <a:rPr lang="ru-RU" sz="1900" b="1" i="1" dirty="0" smtClean="0"/>
              <a:t>1 февраля 1956 г.</a:t>
            </a:r>
            <a:endParaRPr lang="ru-RU" sz="1900" b="1" dirty="0" smtClean="0"/>
          </a:p>
          <a:p>
            <a:r>
              <a:rPr lang="ru-RU" b="1" i="1" dirty="0" smtClean="0">
                <a:latin typeface="Times New Roman" pitchFamily="18" charset="0"/>
                <a:cs typeface="Times New Roman" pitchFamily="18" charset="0"/>
              </a:rPr>
              <a:t>   </a:t>
            </a:r>
          </a:p>
          <a:p>
            <a:r>
              <a:rPr lang="ru-RU" sz="2000" b="1" i="1" dirty="0" smtClean="0">
                <a:latin typeface="Times New Roman" pitchFamily="18" charset="0"/>
                <a:cs typeface="Times New Roman" pitchFamily="18" charset="0"/>
              </a:rPr>
              <a:t>О присвоении имени   Николая Островского средней школе № 48.   </a:t>
            </a:r>
          </a:p>
          <a:p>
            <a:r>
              <a:rPr lang="ru-RU" sz="2000" b="1" i="1" dirty="0" smtClean="0">
                <a:latin typeface="Times New Roman" pitchFamily="18" charset="0"/>
                <a:cs typeface="Times New Roman" pitchFamily="18" charset="0"/>
              </a:rPr>
              <a:t>В связи с 25-й годовщиной со дня создания школы № 48 и отмечая ее заслуги в обучении и воспитании подрастающего поколения, исполнительный комитет городского Совета депутатов трудящихся решает:</a:t>
            </a:r>
          </a:p>
          <a:p>
            <a:endParaRPr lang="ru-RU" sz="2000" b="1" i="1" dirty="0" smtClean="0">
              <a:latin typeface="Times New Roman" pitchFamily="18" charset="0"/>
              <a:cs typeface="Times New Roman" pitchFamily="18" charset="0"/>
            </a:endParaRPr>
          </a:p>
          <a:p>
            <a:r>
              <a:rPr lang="ru-RU" sz="2000" b="1" i="1" dirty="0" smtClean="0">
                <a:latin typeface="Times New Roman" pitchFamily="18" charset="0"/>
                <a:cs typeface="Times New Roman" pitchFamily="18" charset="0"/>
              </a:rPr>
              <a:t>1. Присвоить школе № 48 города Челябинска имени Николая Островского и впредь именовать ее «Средняя школа №48 имени   Николая Островского. …»</a:t>
            </a:r>
            <a:endParaRPr lang="ru-RU" sz="2000" b="1" i="1" dirty="0">
              <a:latin typeface="Times New Roman" pitchFamily="18" charset="0"/>
              <a:cs typeface="Times New Roman" pitchFamily="18" charset="0"/>
            </a:endParaRPr>
          </a:p>
        </p:txBody>
      </p:sp>
      <p:pic>
        <p:nvPicPr>
          <p:cNvPr id="7" name="Picture 2" descr="F:\Материалы по Н.Островскому\Документы Присвоение им.Островского\1. Решение о присвоении имени Н.Островского.png"/>
          <p:cNvPicPr>
            <a:picLocks noGrp="1" noChangeAspect="1" noChangeArrowheads="1"/>
          </p:cNvPicPr>
          <p:nvPr>
            <p:ph idx="1"/>
          </p:nvPr>
        </p:nvPicPr>
        <p:blipFill>
          <a:blip r:embed="rId2" cstate="print"/>
          <a:srcRect/>
          <a:stretch>
            <a:fillRect/>
          </a:stretch>
        </p:blipFill>
        <p:spPr bwMode="auto">
          <a:xfrm>
            <a:off x="4500562" y="273050"/>
            <a:ext cx="4286280" cy="622778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normAutofit/>
          </a:bodyPr>
          <a:lstStyle/>
          <a:p>
            <a:r>
              <a:rPr lang="ru-RU" sz="2000" b="1" dirty="0" smtClean="0">
                <a:latin typeface="Times New Roman" pitchFamily="18" charset="0"/>
                <a:cs typeface="Times New Roman" pitchFamily="18" charset="0"/>
              </a:rPr>
              <a:t>Письмо выпускника школы №48 1956 г. Евгения Терехова</a:t>
            </a:r>
            <a:endParaRPr lang="ru-RU" sz="2000" b="1" dirty="0">
              <a:latin typeface="Times New Roman" pitchFamily="18" charset="0"/>
              <a:cs typeface="Times New Roman" pitchFamily="18" charset="0"/>
            </a:endParaRPr>
          </a:p>
        </p:txBody>
      </p:sp>
      <p:pic>
        <p:nvPicPr>
          <p:cNvPr id="1026" name="Picture 2" descr="C:\Users\User\Desktop\img294.jpg"/>
          <p:cNvPicPr>
            <a:picLocks noGrp="1" noChangeAspect="1" noChangeArrowheads="1"/>
          </p:cNvPicPr>
          <p:nvPr>
            <p:ph sz="half" idx="1"/>
          </p:nvPr>
        </p:nvPicPr>
        <p:blipFill>
          <a:blip r:embed="rId2" cstate="print"/>
          <a:srcRect/>
          <a:stretch>
            <a:fillRect/>
          </a:stretch>
        </p:blipFill>
        <p:spPr bwMode="auto">
          <a:xfrm>
            <a:off x="285720" y="3643314"/>
            <a:ext cx="4038600" cy="2882495"/>
          </a:xfrm>
          <a:prstGeom prst="rect">
            <a:avLst/>
          </a:prstGeom>
          <a:noFill/>
        </p:spPr>
      </p:pic>
      <p:pic>
        <p:nvPicPr>
          <p:cNvPr id="1027" name="Picture 3" descr="C:\Users\User\Desktop\img295.jpg"/>
          <p:cNvPicPr>
            <a:picLocks noGrp="1" noChangeAspect="1" noChangeArrowheads="1"/>
          </p:cNvPicPr>
          <p:nvPr>
            <p:ph sz="half" idx="2"/>
          </p:nvPr>
        </p:nvPicPr>
        <p:blipFill>
          <a:blip r:embed="rId3" cstate="print"/>
          <a:srcRect/>
          <a:stretch>
            <a:fillRect/>
          </a:stretch>
        </p:blipFill>
        <p:spPr bwMode="auto">
          <a:xfrm>
            <a:off x="4572000" y="1214422"/>
            <a:ext cx="4214842" cy="5429288"/>
          </a:xfrm>
          <a:prstGeom prst="rect">
            <a:avLst/>
          </a:prstGeom>
          <a:noFill/>
        </p:spPr>
      </p:pic>
      <p:pic>
        <p:nvPicPr>
          <p:cNvPr id="1028" name="Picture 4" descr="C:\Users\User\Desktop\img296.jpg"/>
          <p:cNvPicPr>
            <a:picLocks noChangeAspect="1" noChangeArrowheads="1"/>
          </p:cNvPicPr>
          <p:nvPr/>
        </p:nvPicPr>
        <p:blipFill>
          <a:blip r:embed="rId4" cstate="print"/>
          <a:srcRect/>
          <a:stretch>
            <a:fillRect/>
          </a:stretch>
        </p:blipFill>
        <p:spPr bwMode="auto">
          <a:xfrm>
            <a:off x="1214414" y="1142984"/>
            <a:ext cx="2112963" cy="26035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Autofit/>
          </a:bodyPr>
          <a:lstStyle/>
          <a:p>
            <a:r>
              <a:rPr lang="ru-RU" sz="2400" b="1" dirty="0" smtClean="0">
                <a:latin typeface="Times New Roman" pitchFamily="18" charset="0"/>
                <a:cs typeface="Times New Roman" pitchFamily="18" charset="0"/>
              </a:rPr>
              <a:t>Торжественное заседание, в честь 25-летия школы.</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Театр ЧТЗ, февраль 1956 г.</a:t>
            </a:r>
            <a:br>
              <a:rPr lang="ru-RU" sz="2400" b="1" dirty="0" smtClean="0">
                <a:latin typeface="Times New Roman" pitchFamily="18" charset="0"/>
                <a:cs typeface="Times New Roman" pitchFamily="18" charset="0"/>
              </a:rPr>
            </a:br>
            <a:endParaRPr lang="ru-RU" sz="2400" b="1" dirty="0">
              <a:latin typeface="Times New Roman" pitchFamily="18" charset="0"/>
              <a:cs typeface="Times New Roman" pitchFamily="18" charset="0"/>
            </a:endParaRPr>
          </a:p>
        </p:txBody>
      </p:sp>
      <p:pic>
        <p:nvPicPr>
          <p:cNvPr id="8" name="Picture 2" descr="C:\Users\User\Desktop\Ксения 3\Торжественное заседание в честь 25-летнего юбилея и присвоения школе им. Н.Островского февраль1956 г..jpg"/>
          <p:cNvPicPr>
            <a:picLocks noGrp="1" noChangeAspect="1" noChangeArrowheads="1"/>
          </p:cNvPicPr>
          <p:nvPr>
            <p:ph idx="1"/>
          </p:nvPr>
        </p:nvPicPr>
        <p:blipFill>
          <a:blip r:embed="rId2" cstate="print"/>
          <a:srcRect l="7429" r="7429"/>
          <a:stretch>
            <a:fillRect/>
          </a:stretch>
        </p:blipFill>
        <p:spPr bwMode="auto">
          <a:xfrm>
            <a:off x="714348" y="1500174"/>
            <a:ext cx="7643866" cy="521497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sz="2000" b="1" dirty="0" smtClean="0">
                <a:latin typeface="Times New Roman" pitchFamily="18" charset="0"/>
                <a:cs typeface="Times New Roman" pitchFamily="18" charset="0"/>
              </a:rPr>
              <a:t>Газета «Челябинский рабочий» №53, 4 марта 1958 г.</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Статья  В.Соловьева «Открыт школьный музей» </a:t>
            </a:r>
            <a:endParaRPr lang="ru-RU" sz="2000" dirty="0">
              <a:latin typeface="Times New Roman" pitchFamily="18" charset="0"/>
              <a:cs typeface="Times New Roman" pitchFamily="18" charset="0"/>
            </a:endParaRPr>
          </a:p>
        </p:txBody>
      </p:sp>
      <p:sp>
        <p:nvSpPr>
          <p:cNvPr id="5" name="Содержимое 4"/>
          <p:cNvSpPr>
            <a:spLocks noGrp="1"/>
          </p:cNvSpPr>
          <p:nvPr>
            <p:ph sz="half" idx="1"/>
          </p:nvPr>
        </p:nvSpPr>
        <p:spPr>
          <a:xfrm>
            <a:off x="0" y="1428736"/>
            <a:ext cx="5143504" cy="5072098"/>
          </a:xfrm>
        </p:spPr>
        <p:txBody>
          <a:bodyPr>
            <a:noAutofit/>
          </a:bodyPr>
          <a:lstStyle/>
          <a:p>
            <a:pPr algn="just">
              <a:buNone/>
            </a:pPr>
            <a:r>
              <a:rPr lang="ru-RU" sz="1800" dirty="0" smtClean="0">
                <a:latin typeface="Times New Roman" pitchFamily="18" charset="0"/>
                <a:cs typeface="Times New Roman" pitchFamily="18" charset="0"/>
              </a:rPr>
              <a:t>     «…Да, здесь можно увидеть много интересного. В музее есть отделы истории школы, истории тракторного завода, истории города, своя «Третьяковка – собрание репродукции картин русских и зарубежных художников. Вызывают интерес археологические находки, коллекции минералов и денег разных времен и стран, собранные школьниками….</a:t>
            </a:r>
          </a:p>
          <a:p>
            <a:pPr algn="just">
              <a:buNone/>
            </a:pPr>
            <a:r>
              <a:rPr lang="ru-RU" sz="1800" dirty="0" smtClean="0">
                <a:latin typeface="Times New Roman" pitchFamily="18" charset="0"/>
                <a:cs typeface="Times New Roman" pitchFamily="18" charset="0"/>
              </a:rPr>
              <a:t>     Вполне понятно, что человеку, чьим именем названа школа, отведено самое почетное место. </a:t>
            </a:r>
            <a:r>
              <a:rPr lang="ru-RU" sz="1800" b="1" dirty="0" smtClean="0">
                <a:latin typeface="Times New Roman" pitchFamily="18" charset="0"/>
                <a:cs typeface="Times New Roman" pitchFamily="18" charset="0"/>
              </a:rPr>
              <a:t>На самом видном месте – портрет писателя, подаренный школе городским Домом пионеров. </a:t>
            </a:r>
            <a:r>
              <a:rPr lang="ru-RU" sz="1800" dirty="0" smtClean="0">
                <a:latin typeface="Times New Roman" pitchFamily="18" charset="0"/>
                <a:cs typeface="Times New Roman" pitchFamily="18" charset="0"/>
              </a:rPr>
              <a:t>Здесь же переписка с музеем Николая Островского в Москве. Директор музея – жена писателя Р.П. Островская прислала учащимся 48-1 школы большое письмо….»</a:t>
            </a:r>
            <a:endParaRPr lang="ru-RU" sz="1800" b="1" dirty="0" smtClean="0">
              <a:latin typeface="Times New Roman" pitchFamily="18" charset="0"/>
              <a:cs typeface="Times New Roman" pitchFamily="18" charset="0"/>
            </a:endParaRPr>
          </a:p>
          <a:p>
            <a:pPr>
              <a:buNone/>
            </a:pPr>
            <a:endParaRPr lang="ru-RU" sz="1800" dirty="0"/>
          </a:p>
        </p:txBody>
      </p:sp>
      <p:pic>
        <p:nvPicPr>
          <p:cNvPr id="7" name="Picture 2" descr="C:\Users\5\Desktop\P81203-133657.jp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00694" y="1500174"/>
            <a:ext cx="3456000" cy="5112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0"/>
            <a:ext cx="8229600" cy="2060848"/>
          </a:xfrm>
        </p:spPr>
        <p:txBody>
          <a:bodyPr>
            <a:noAutofit/>
          </a:bodyPr>
          <a:lstStyle/>
          <a:p>
            <a:r>
              <a:rPr lang="ru-RU" sz="2000" b="1" dirty="0" smtClean="0">
                <a:latin typeface="Times New Roman" pitchFamily="18" charset="0"/>
                <a:cs typeface="Times New Roman" pitchFamily="18" charset="0"/>
              </a:rPr>
              <a:t>2 февраля 1958 года, в традиционный день школы, прошла встреча с выпускниками (эта традиция сохранилась до наших дней). На этой встрече был открыт школьный музей. В нем экспонировались репродукции русских, советских и зарубежных художников, фотографии учителей и выпускников, подарки школьников, книги авторов-выпускников, статьи об учителях, выпускниках. </a:t>
            </a:r>
            <a:endParaRPr lang="ru-RU" sz="2000" b="1" dirty="0">
              <a:latin typeface="Times New Roman" pitchFamily="18" charset="0"/>
              <a:cs typeface="Times New Roman" pitchFamily="18" charset="0"/>
            </a:endParaRPr>
          </a:p>
        </p:txBody>
      </p:sp>
      <p:sp>
        <p:nvSpPr>
          <p:cNvPr id="10" name="Содержимое 9"/>
          <p:cNvSpPr>
            <a:spLocks noGrp="1"/>
          </p:cNvSpPr>
          <p:nvPr>
            <p:ph idx="1"/>
          </p:nvPr>
        </p:nvSpPr>
        <p:spPr/>
        <p:txBody>
          <a:bodyPr>
            <a:normAutofit/>
          </a:bodyPr>
          <a:lstStyle/>
          <a:p>
            <a:endParaRPr lang="ru-RU" sz="2000" dirty="0" smtClean="0"/>
          </a:p>
          <a:p>
            <a:endParaRPr lang="ru-RU" sz="2000" dirty="0" smtClean="0"/>
          </a:p>
          <a:p>
            <a:endParaRPr lang="ru-RU" sz="2000" dirty="0"/>
          </a:p>
        </p:txBody>
      </p:sp>
      <p:pic>
        <p:nvPicPr>
          <p:cNvPr id="4" name="Picture 2" descr="C:\Users\5\Desktop\Алина\фотоальбом -2 история\фото 1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5068" t="28614"/>
          <a:stretch/>
        </p:blipFill>
        <p:spPr bwMode="auto">
          <a:xfrm>
            <a:off x="928662" y="2000240"/>
            <a:ext cx="7000924" cy="458286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b="1" dirty="0" smtClean="0">
                <a:latin typeface="Times New Roman" pitchFamily="18" charset="0"/>
                <a:cs typeface="Times New Roman" pitchFamily="18" charset="0"/>
              </a:rPr>
              <a:t>Первая экспозиция «Музея истории школы №48» </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«Его имя носит </a:t>
            </a:r>
            <a:r>
              <a:rPr lang="ru-RU" sz="2000" b="1" smtClean="0">
                <a:latin typeface="Times New Roman" pitchFamily="18" charset="0"/>
                <a:cs typeface="Times New Roman" pitchFamily="18" charset="0"/>
              </a:rPr>
              <a:t>наша </a:t>
            </a:r>
            <a:r>
              <a:rPr lang="ru-RU" sz="2000" b="1" dirty="0" err="1" smtClean="0">
                <a:latin typeface="Times New Roman" pitchFamily="18" charset="0"/>
                <a:cs typeface="Times New Roman" pitchFamily="18" charset="0"/>
              </a:rPr>
              <a:t>ш</a:t>
            </a:r>
            <a:r>
              <a:rPr lang="ru-RU" sz="2000" b="1" smtClean="0">
                <a:latin typeface="Times New Roman" pitchFamily="18" charset="0"/>
                <a:cs typeface="Times New Roman" pitchFamily="18" charset="0"/>
              </a:rPr>
              <a:t>кола</a:t>
            </a:r>
            <a:r>
              <a:rPr lang="ru-RU" sz="2000" b="1" dirty="0" smtClean="0">
                <a:latin typeface="Times New Roman" pitchFamily="18" charset="0"/>
                <a:cs typeface="Times New Roman" pitchFamily="18" charset="0"/>
              </a:rPr>
              <a:t>»</a:t>
            </a:r>
            <a:endParaRPr lang="ru-RU" sz="2000" b="1" dirty="0">
              <a:latin typeface="Times New Roman" pitchFamily="18" charset="0"/>
              <a:cs typeface="Times New Roman" pitchFamily="18" charset="0"/>
            </a:endParaRPr>
          </a:p>
        </p:txBody>
      </p:sp>
      <p:pic>
        <p:nvPicPr>
          <p:cNvPr id="4" name="Picture 2" descr="C:\Users\User\Desktop\Скан Островский\Экскурсию проводит Пережогина Марина.jpg"/>
          <p:cNvPicPr>
            <a:picLocks noGrp="1" noChangeAspect="1" noChangeArrowheads="1"/>
          </p:cNvPicPr>
          <p:nvPr>
            <p:ph idx="1"/>
          </p:nvPr>
        </p:nvPicPr>
        <p:blipFill>
          <a:blip r:embed="rId2" cstate="print"/>
          <a:srcRect/>
          <a:stretch>
            <a:fillRect/>
          </a:stretch>
        </p:blipFill>
        <p:spPr bwMode="auto">
          <a:xfrm>
            <a:off x="730519" y="1600200"/>
            <a:ext cx="7682962" cy="504351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29 сентября 1961 года</a:t>
            </a:r>
            <a:r>
              <a:rPr lang="ru-RU" sz="20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в день рождения Н. Островского, на деньги, заработанные комсомольцами и пионерами , во дворе школы был открыт памятник писателю. Автор памятника Сергей Савочкин. </a:t>
            </a:r>
            <a:endParaRPr lang="ru-RU" sz="2000" b="1" dirty="0">
              <a:latin typeface="Times New Roman" pitchFamily="18" charset="0"/>
              <a:cs typeface="Times New Roman" pitchFamily="18" charset="0"/>
            </a:endParaRPr>
          </a:p>
        </p:txBody>
      </p:sp>
      <p:pic>
        <p:nvPicPr>
          <p:cNvPr id="4" name="Содержимое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00100" y="1643050"/>
            <a:ext cx="3857652" cy="500066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3504" y="1643050"/>
            <a:ext cx="3000396" cy="500066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smtClean="0">
                <a:latin typeface="Times New Roman" pitchFamily="18" charset="0"/>
                <a:cs typeface="Times New Roman" pitchFamily="18" charset="0"/>
              </a:rPr>
              <a:t>Гимназия № 48 имени Н.Островского - одна из старейших школ города Челябинска, и первая школа в Тракторозаводском районе, открытая для детей тракторостроителей 2 сентября 1930 года.</a:t>
            </a:r>
            <a:endParaRPr lang="ru-RU" sz="2000" dirty="0"/>
          </a:p>
        </p:txBody>
      </p:sp>
      <p:sp>
        <p:nvSpPr>
          <p:cNvPr id="3" name="Содержимое 2"/>
          <p:cNvSpPr>
            <a:spLocks noGrp="1"/>
          </p:cNvSpPr>
          <p:nvPr>
            <p:ph idx="1"/>
          </p:nvPr>
        </p:nvSpPr>
        <p:spPr>
          <a:xfrm>
            <a:off x="457200" y="1600200"/>
            <a:ext cx="8229600" cy="5043510"/>
          </a:xfrm>
        </p:spPr>
        <p:txBody>
          <a:bodyPr>
            <a:normAutofit/>
          </a:bodyPr>
          <a:lstStyle/>
          <a:p>
            <a:pPr algn="just">
              <a:buNone/>
            </a:pPr>
            <a:r>
              <a:rPr lang="ru-RU" sz="2000" dirty="0" smtClean="0">
                <a:latin typeface="Times New Roman" pitchFamily="18" charset="0"/>
                <a:cs typeface="Times New Roman" pitchFamily="18" charset="0"/>
              </a:rPr>
              <a:t>     </a:t>
            </a:r>
          </a:p>
          <a:p>
            <a:pPr algn="just">
              <a:buNone/>
            </a:pPr>
            <a:r>
              <a:rPr lang="ru-RU" sz="2000" dirty="0" smtClean="0">
                <a:latin typeface="Times New Roman" pitchFamily="18" charset="0"/>
                <a:cs typeface="Times New Roman" pitchFamily="18" charset="0"/>
              </a:rPr>
              <a:t>      </a:t>
            </a: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r>
              <a:rPr lang="ru-RU" sz="2000" dirty="0" smtClean="0">
                <a:latin typeface="Times New Roman" pitchFamily="18" charset="0"/>
                <a:cs typeface="Times New Roman" pitchFamily="18" charset="0"/>
              </a:rPr>
              <a:t>      </a:t>
            </a:r>
          </a:p>
          <a:p>
            <a:pPr algn="just">
              <a:buNone/>
            </a:pPr>
            <a:endParaRPr lang="ru-RU" sz="2000" dirty="0" smtClean="0">
              <a:latin typeface="Times New Roman" pitchFamily="18" charset="0"/>
              <a:cs typeface="Times New Roman" pitchFamily="18" charset="0"/>
            </a:endParaRPr>
          </a:p>
          <a:p>
            <a:pPr algn="just">
              <a:buNone/>
            </a:pPr>
            <a:r>
              <a:rPr lang="ru-RU" sz="2000" dirty="0" smtClean="0">
                <a:latin typeface="Times New Roman" pitchFamily="18" charset="0"/>
                <a:cs typeface="Times New Roman" pitchFamily="18" charset="0"/>
              </a:rPr>
              <a:t>      </a:t>
            </a:r>
          </a:p>
          <a:p>
            <a:pPr algn="just">
              <a:buNone/>
            </a:pPr>
            <a:endParaRPr lang="ru-RU" sz="2000" dirty="0" smtClean="0">
              <a:latin typeface="Times New Roman" pitchFamily="18" charset="0"/>
              <a:cs typeface="Times New Roman" pitchFamily="18" charset="0"/>
            </a:endParaRPr>
          </a:p>
          <a:p>
            <a:pPr>
              <a:buNone/>
            </a:pPr>
            <a:endParaRPr lang="ru-RU" sz="2000" dirty="0">
              <a:latin typeface="Times New Roman" pitchFamily="18" charset="0"/>
              <a:cs typeface="Times New Roman" pitchFamily="18" charset="0"/>
            </a:endParaRPr>
          </a:p>
        </p:txBody>
      </p:sp>
      <p:pic>
        <p:nvPicPr>
          <p:cNvPr id="1026" name="Picture 2" descr="C:\Users\User\Desktop\1957 г..jpg"/>
          <p:cNvPicPr>
            <a:picLocks noChangeAspect="1" noChangeArrowheads="1"/>
          </p:cNvPicPr>
          <p:nvPr/>
        </p:nvPicPr>
        <p:blipFill>
          <a:blip r:embed="rId2" cstate="print"/>
          <a:srcRect/>
          <a:stretch>
            <a:fillRect/>
          </a:stretch>
        </p:blipFill>
        <p:spPr bwMode="auto">
          <a:xfrm>
            <a:off x="467544" y="1500174"/>
            <a:ext cx="8208912" cy="509717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sz="half" idx="2"/>
          </p:nvPr>
        </p:nvSpPr>
        <p:spPr>
          <a:xfrm>
            <a:off x="683568" y="260648"/>
            <a:ext cx="3531242" cy="5865515"/>
          </a:xfrm>
        </p:spPr>
        <p:txBody>
          <a:bodyPr>
            <a:normAutofit lnSpcReduction="10000"/>
          </a:bodyPr>
          <a:lstStyle/>
          <a:p>
            <a:endParaRPr lang="ru-RU" sz="2000" dirty="0" smtClean="0">
              <a:latin typeface="Times New Roman" pitchFamily="18" charset="0"/>
              <a:cs typeface="Times New Roman" pitchFamily="18" charset="0"/>
            </a:endParaRPr>
          </a:p>
          <a:p>
            <a:r>
              <a:rPr lang="ru-RU" sz="2400" dirty="0" smtClean="0">
                <a:latin typeface="Times New Roman" pitchFamily="18" charset="0"/>
                <a:cs typeface="Times New Roman" pitchFamily="18" charset="0"/>
              </a:rPr>
              <a:t>«…</a:t>
            </a:r>
            <a:r>
              <a:rPr lang="ru-RU" sz="2400" dirty="0" smtClean="0">
                <a:latin typeface="Times New Roman" pitchFamily="18" charset="0"/>
                <a:cs typeface="Times New Roman" pitchFamily="18" charset="0"/>
              </a:rPr>
              <a:t>По изготовлению бюста т. Савочкиным был обнаружен  </a:t>
            </a:r>
            <a:r>
              <a:rPr lang="ru-RU" sz="2400" b="1" dirty="0" smtClean="0">
                <a:latin typeface="Times New Roman" pitchFamily="18" charset="0"/>
                <a:cs typeface="Times New Roman" pitchFamily="18" charset="0"/>
              </a:rPr>
              <a:t>некачественный (пережженный) цемент, </a:t>
            </a:r>
            <a:r>
              <a:rPr lang="ru-RU" sz="2400" dirty="0" smtClean="0">
                <a:latin typeface="Times New Roman" pitchFamily="18" charset="0"/>
                <a:cs typeface="Times New Roman" pitchFamily="18" charset="0"/>
              </a:rPr>
              <a:t>о чем он сообщил мастеру т. Плаховой, которая выразила несогласие с доводами т. Савочкина и бюст был установлен 29.09.1961 г.</a:t>
            </a:r>
          </a:p>
          <a:p>
            <a:r>
              <a:rPr lang="ru-RU" sz="2400" b="1" dirty="0" smtClean="0">
                <a:latin typeface="Times New Roman" pitchFamily="18" charset="0"/>
                <a:cs typeface="Times New Roman" pitchFamily="18" charset="0"/>
              </a:rPr>
              <a:t>В результате непрочности цемента бюст в 1967 г. дал трещины и стал разрушаться</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pic>
        <p:nvPicPr>
          <p:cNvPr id="1026" name="Picture 2" descr="F:\Н. Островский\Памятник Н.Островскому\14..jpg"/>
          <p:cNvPicPr>
            <a:picLocks noGrp="1" noChangeAspect="1" noChangeArrowheads="1"/>
          </p:cNvPicPr>
          <p:nvPr>
            <p:ph idx="1"/>
          </p:nvPr>
        </p:nvPicPr>
        <p:blipFill>
          <a:blip r:embed="rId2" cstate="print"/>
          <a:srcRect/>
          <a:stretch>
            <a:fillRect/>
          </a:stretch>
        </p:blipFill>
        <p:spPr bwMode="auto">
          <a:xfrm>
            <a:off x="4714876" y="273050"/>
            <a:ext cx="4143404" cy="629922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img298.jpg"/>
          <p:cNvPicPr>
            <a:picLocks noGrp="1" noChangeAspect="1" noChangeArrowheads="1"/>
          </p:cNvPicPr>
          <p:nvPr>
            <p:ph idx="1"/>
          </p:nvPr>
        </p:nvPicPr>
        <p:blipFill>
          <a:blip r:embed="rId2" cstate="print"/>
          <a:srcRect/>
          <a:stretch>
            <a:fillRect/>
          </a:stretch>
        </p:blipFill>
        <p:spPr bwMode="auto">
          <a:xfrm>
            <a:off x="971600" y="188640"/>
            <a:ext cx="3857652" cy="6429420"/>
          </a:xfrm>
          <a:prstGeom prst="rect">
            <a:avLst/>
          </a:prstGeom>
          <a:noFill/>
        </p:spPr>
      </p:pic>
      <p:sp>
        <p:nvSpPr>
          <p:cNvPr id="5" name="Прямоугольник 4"/>
          <p:cNvSpPr/>
          <p:nvPr/>
        </p:nvSpPr>
        <p:spPr>
          <a:xfrm>
            <a:off x="4932040" y="692697"/>
            <a:ext cx="3384376" cy="3539430"/>
          </a:xfrm>
          <a:prstGeom prst="rect">
            <a:avLst/>
          </a:prstGeom>
        </p:spPr>
        <p:txBody>
          <a:bodyPr wrap="square">
            <a:spAutoFit/>
          </a:bodyPr>
          <a:lstStyle/>
          <a:p>
            <a:r>
              <a:rPr lang="ru-RU" sz="3200" b="1" dirty="0" smtClean="0">
                <a:latin typeface="Times New Roman" pitchFamily="18" charset="0"/>
                <a:cs typeface="Times New Roman" pitchFamily="18" charset="0"/>
              </a:rPr>
              <a:t>29 сентября 1970 г. открыт второй памятник (бюст) Николаю Островскому. Автор Сергей Савочкин.</a:t>
            </a:r>
            <a:endParaRPr lang="ru-RU" sz="3200" dirty="0"/>
          </a:p>
        </p:txBody>
      </p:sp>
    </p:spTree>
    <p:extLst>
      <p:ext uri="{BB962C8B-B14F-4D97-AF65-F5344CB8AC3E}">
        <p14:creationId xmlns:p14="http://schemas.microsoft.com/office/powerpoint/2010/main" xmlns="" val="40404419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User\Desktop\Ксения 3\img275.jpg"/>
          <p:cNvPicPr>
            <a:picLocks noChangeAspect="1" noChangeArrowheads="1"/>
          </p:cNvPicPr>
          <p:nvPr/>
        </p:nvPicPr>
        <p:blipFill>
          <a:blip r:embed="rId2" cstate="print"/>
          <a:srcRect l="4538"/>
          <a:stretch>
            <a:fillRect/>
          </a:stretch>
        </p:blipFill>
        <p:spPr bwMode="auto">
          <a:xfrm>
            <a:off x="36000" y="332656"/>
            <a:ext cx="9108000" cy="5572103"/>
          </a:xfrm>
          <a:prstGeom prst="rect">
            <a:avLst/>
          </a:prstGeom>
          <a:noFill/>
        </p:spPr>
      </p:pic>
      <p:sp>
        <p:nvSpPr>
          <p:cNvPr id="4" name="Прямоугольник 3"/>
          <p:cNvSpPr/>
          <p:nvPr/>
        </p:nvSpPr>
        <p:spPr>
          <a:xfrm>
            <a:off x="323528" y="5949280"/>
            <a:ext cx="8424936" cy="707886"/>
          </a:xfrm>
          <a:prstGeom prst="rect">
            <a:avLst/>
          </a:prstGeom>
        </p:spPr>
        <p:txBody>
          <a:bodyPr wrap="square">
            <a:spAutoFit/>
          </a:bodyPr>
          <a:lstStyle/>
          <a:p>
            <a:pPr algn="ctr"/>
            <a:r>
              <a:rPr lang="ru-RU" sz="4000" b="1" i="1" dirty="0" smtClean="0">
                <a:latin typeface="Times New Roman" pitchFamily="18" charset="0"/>
                <a:cs typeface="Times New Roman" pitchFamily="18" charset="0"/>
              </a:rPr>
              <a:t>Спасибо за внимание !</a:t>
            </a:r>
            <a:endParaRPr lang="ru-RU" sz="4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179512" y="260648"/>
            <a:ext cx="4176464" cy="5865515"/>
          </a:xfrm>
        </p:spPr>
        <p:txBody>
          <a:bodyPr>
            <a:normAutofit fontScale="92500" lnSpcReduction="20000"/>
          </a:bodyPr>
          <a:lstStyle/>
          <a:p>
            <a:pPr>
              <a:buNone/>
            </a:pPr>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              </a:t>
            </a:r>
          </a:p>
          <a:p>
            <a:pPr>
              <a:buNone/>
            </a:pPr>
            <a:r>
              <a:rPr lang="ru-RU" sz="3500" dirty="0" smtClean="0">
                <a:latin typeface="Times New Roman" pitchFamily="18" charset="0"/>
                <a:cs typeface="Times New Roman" pitchFamily="18" charset="0"/>
              </a:rPr>
              <a:t>История нашей гимназии теснейшим образом связана с именем советского писателя, автора известного романа «Как закалялась сталь» Николая Островского.  </a:t>
            </a:r>
          </a:p>
          <a:p>
            <a:pPr>
              <a:buNone/>
            </a:pPr>
            <a:r>
              <a:rPr lang="ru-RU" sz="3500" dirty="0" smtClean="0">
                <a:latin typeface="Times New Roman" pitchFamily="18" charset="0"/>
                <a:cs typeface="Times New Roman" pitchFamily="18" charset="0"/>
              </a:rPr>
              <a:t>    Наша гимназия носит имя Николая Островского. </a:t>
            </a:r>
            <a:endParaRPr lang="ru-RU" sz="3500" dirty="0">
              <a:latin typeface="Times New Roman" pitchFamily="18" charset="0"/>
              <a:cs typeface="Times New Roman" pitchFamily="18" charset="0"/>
            </a:endParaRPr>
          </a:p>
        </p:txBody>
      </p:sp>
      <p:pic>
        <p:nvPicPr>
          <p:cNvPr id="1026" name="Picture 2" descr="C:\Users\User\Desktop\Скан Островский\img257.jpg"/>
          <p:cNvPicPr>
            <a:picLocks noGrp="1" noChangeAspect="1" noChangeArrowheads="1"/>
          </p:cNvPicPr>
          <p:nvPr>
            <p:ph sz="half" idx="2"/>
          </p:nvPr>
        </p:nvPicPr>
        <p:blipFill>
          <a:blip r:embed="rId2" cstate="print"/>
          <a:srcRect/>
          <a:stretch>
            <a:fillRect/>
          </a:stretch>
        </p:blipFill>
        <p:spPr bwMode="auto">
          <a:xfrm>
            <a:off x="4429125" y="0"/>
            <a:ext cx="4500594" cy="671514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19256" cy="1142984"/>
          </a:xfrm>
        </p:spPr>
        <p:txBody>
          <a:bodyPr>
            <a:noAutofit/>
          </a:bodyPr>
          <a:lstStyle/>
          <a:p>
            <a:r>
              <a:rPr lang="ru-RU" sz="2800" b="1" dirty="0" smtClean="0">
                <a:latin typeface="Times New Roman" pitchFamily="18" charset="0"/>
                <a:cs typeface="Times New Roman" pitchFamily="18" charset="0"/>
              </a:rPr>
              <a:t/>
            </a:r>
            <a:br>
              <a:rPr lang="ru-RU" sz="28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Во </a:t>
            </a:r>
            <a:r>
              <a:rPr lang="ru-RU" sz="2800" b="1" dirty="0" smtClean="0">
                <a:latin typeface="Times New Roman" pitchFamily="18" charset="0"/>
                <a:cs typeface="Times New Roman" pitchFamily="18" charset="0"/>
              </a:rPr>
              <a:t>дворе нашей школы установлен памятник писателю. </a:t>
            </a:r>
            <a:br>
              <a:rPr lang="ru-RU" sz="2800" b="1" dirty="0" smtClean="0">
                <a:latin typeface="Times New Roman" pitchFamily="18" charset="0"/>
                <a:cs typeface="Times New Roman" pitchFamily="18" charset="0"/>
              </a:rPr>
            </a:br>
            <a:endParaRPr lang="ru-RU" sz="2800" b="1" dirty="0"/>
          </a:p>
        </p:txBody>
      </p:sp>
      <p:sp>
        <p:nvSpPr>
          <p:cNvPr id="4" name="Содержимое 3"/>
          <p:cNvSpPr>
            <a:spLocks noGrp="1"/>
          </p:cNvSpPr>
          <p:nvPr>
            <p:ph sz="half" idx="2"/>
          </p:nvPr>
        </p:nvSpPr>
        <p:spPr>
          <a:xfrm>
            <a:off x="5072066" y="1571612"/>
            <a:ext cx="3686172" cy="4525963"/>
          </a:xfrm>
        </p:spPr>
        <p:txBody>
          <a:bodyPr>
            <a:normAutofit/>
          </a:bodyPr>
          <a:lstStyle/>
          <a:p>
            <a:pPr algn="just">
              <a:buNone/>
            </a:pPr>
            <a:r>
              <a:rPr lang="ru-RU" sz="2000" dirty="0" smtClean="0">
                <a:latin typeface="Times New Roman" pitchFamily="18" charset="0"/>
                <a:cs typeface="Times New Roman" pitchFamily="18" charset="0"/>
              </a:rPr>
              <a:t>    </a:t>
            </a:r>
          </a:p>
          <a:p>
            <a:pPr algn="just">
              <a:buNone/>
            </a:pPr>
            <a:endParaRPr lang="ru-RU" sz="2000" dirty="0" smtClean="0">
              <a:latin typeface="Times New Roman" pitchFamily="18" charset="0"/>
              <a:cs typeface="Times New Roman" pitchFamily="18" charset="0"/>
            </a:endParaRPr>
          </a:p>
          <a:p>
            <a:pPr algn="just">
              <a:buNone/>
            </a:pPr>
            <a:r>
              <a:rPr lang="ru-RU" sz="2000" dirty="0" smtClean="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p:pic>
        <p:nvPicPr>
          <p:cNvPr id="5" name="Picture 2" descr="C:\Users\User\Desktop\img046.jpg"/>
          <p:cNvPicPr>
            <a:picLocks noGrp="1" noChangeAspect="1" noChangeArrowheads="1"/>
          </p:cNvPicPr>
          <p:nvPr>
            <p:ph sz="half" idx="1"/>
          </p:nvPr>
        </p:nvPicPr>
        <p:blipFill>
          <a:blip r:embed="rId2" cstate="print"/>
          <a:srcRect/>
          <a:stretch>
            <a:fillRect/>
          </a:stretch>
        </p:blipFill>
        <p:spPr bwMode="auto">
          <a:xfrm>
            <a:off x="2483768" y="1124744"/>
            <a:ext cx="4143404" cy="542928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0"/>
            <a:ext cx="8229600" cy="1417638"/>
          </a:xfrm>
        </p:spPr>
        <p:txBody>
          <a:bodyPr>
            <a:noAutofit/>
          </a:bodyPr>
          <a:lstStyle/>
          <a:p>
            <a:r>
              <a:rPr lang="ru-RU" sz="2400" b="1" dirty="0" smtClean="0">
                <a:latin typeface="Times New Roman" pitchFamily="18" charset="0"/>
                <a:cs typeface="Times New Roman" pitchFamily="18" charset="0"/>
              </a:rPr>
              <a:t>А на главном фасаде гимназии, с правой стороны, рядом с вывеской, знак с портретом Н.Островского – один из символов нашей школы.</a:t>
            </a:r>
            <a:endParaRPr lang="ru-RU" sz="2400" b="1" dirty="0">
              <a:latin typeface="Times New Roman" pitchFamily="18" charset="0"/>
              <a:cs typeface="Times New Roman" pitchFamily="18" charset="0"/>
            </a:endParaRPr>
          </a:p>
        </p:txBody>
      </p:sp>
      <p:pic>
        <p:nvPicPr>
          <p:cNvPr id="7" name="Picture 2" descr="C:\Users\User\Desktop\DSC01876.JPG"/>
          <p:cNvPicPr>
            <a:picLocks noGrp="1" noChangeAspect="1" noChangeArrowheads="1"/>
          </p:cNvPicPr>
          <p:nvPr>
            <p:ph idx="1"/>
          </p:nvPr>
        </p:nvPicPr>
        <p:blipFill>
          <a:blip r:embed="rId2" cstate="print"/>
          <a:srcRect l="3397" t="7849" r="560" b="15871"/>
          <a:stretch>
            <a:fillRect/>
          </a:stretch>
        </p:blipFill>
        <p:spPr bwMode="auto">
          <a:xfrm>
            <a:off x="971600" y="1700808"/>
            <a:ext cx="7560000" cy="419168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b="1" dirty="0" smtClean="0">
                <a:latin typeface="Times New Roman" pitchFamily="18" charset="0"/>
                <a:cs typeface="Times New Roman" pitchFamily="18" charset="0"/>
              </a:rPr>
              <a:t>День рождения Н.Островского 29 сентября – День чести школы.</a:t>
            </a:r>
            <a:br>
              <a:rPr lang="ru-RU" sz="2800" b="1" dirty="0" smtClean="0">
                <a:latin typeface="Times New Roman" pitchFamily="18" charset="0"/>
                <a:cs typeface="Times New Roman" pitchFamily="18" charset="0"/>
              </a:rPr>
            </a:br>
            <a:endParaRPr lang="ru-RU" sz="2800" dirty="0"/>
          </a:p>
        </p:txBody>
      </p:sp>
      <p:sp>
        <p:nvSpPr>
          <p:cNvPr id="3" name="Содержимое 2"/>
          <p:cNvSpPr>
            <a:spLocks noGrp="1"/>
          </p:cNvSpPr>
          <p:nvPr>
            <p:ph sz="half" idx="1"/>
          </p:nvPr>
        </p:nvSpPr>
        <p:spPr>
          <a:xfrm>
            <a:off x="457200" y="1196752"/>
            <a:ext cx="3400420" cy="5400600"/>
          </a:xfrm>
        </p:spPr>
        <p:txBody>
          <a:bodyPr>
            <a:normAutofit fontScale="92500"/>
          </a:bodyPr>
          <a:lstStyle/>
          <a:p>
            <a:pPr>
              <a:buNone/>
            </a:pPr>
            <a:r>
              <a:rPr lang="ru-RU" sz="2400" dirty="0" smtClean="0">
                <a:latin typeface="Times New Roman" pitchFamily="18" charset="0"/>
                <a:cs typeface="Times New Roman" pitchFamily="18" charset="0"/>
              </a:rPr>
              <a:t>     </a:t>
            </a:r>
            <a:endParaRPr lang="ru-RU" sz="2200" b="1" dirty="0" smtClean="0">
              <a:latin typeface="Times New Roman" pitchFamily="18" charset="0"/>
              <a:cs typeface="Times New Roman" pitchFamily="18" charset="0"/>
            </a:endParaRPr>
          </a:p>
          <a:p>
            <a:pPr>
              <a:buNone/>
            </a:pPr>
            <a:r>
              <a:rPr lang="ru-RU" sz="2000"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Каждый ученик, поступивший в нашу гимназию, посвящается в  этот день в  гимназисты    и ему вручается наш фирменный значок с портретом писателя.</a:t>
            </a:r>
          </a:p>
          <a:p>
            <a:pPr>
              <a:buNone/>
            </a:pPr>
            <a:r>
              <a:rPr lang="ru-RU" sz="2400" b="1" dirty="0" smtClean="0">
                <a:latin typeface="Times New Roman" pitchFamily="18" charset="0"/>
                <a:cs typeface="Times New Roman" pitchFamily="18" charset="0"/>
              </a:rPr>
              <a:t>     В этот день возлагаются цветы к памятнику писателя и гимназисты стоят в почетном карауле.</a:t>
            </a:r>
          </a:p>
          <a:p>
            <a:pPr>
              <a:buNone/>
            </a:pPr>
            <a:r>
              <a:rPr lang="ru-RU" sz="2400" dirty="0" smtClean="0">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pic>
        <p:nvPicPr>
          <p:cNvPr id="1026" name="Picture 2" descr="C:\Users\User\Desktop\Для Ксении - 2\1. Отряд почетного караула у памятника Н.Остовскому 29.09.2013г..JPG"/>
          <p:cNvPicPr>
            <a:picLocks noGrp="1" noChangeAspect="1" noChangeArrowheads="1"/>
          </p:cNvPicPr>
          <p:nvPr>
            <p:ph sz="half" idx="2"/>
          </p:nvPr>
        </p:nvPicPr>
        <p:blipFill>
          <a:blip r:embed="rId2" cstate="print"/>
          <a:srcRect/>
          <a:stretch>
            <a:fillRect/>
          </a:stretch>
        </p:blipFill>
        <p:spPr bwMode="auto">
          <a:xfrm>
            <a:off x="3857620" y="1571612"/>
            <a:ext cx="5184000" cy="450782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0"/>
            <a:ext cx="8229600" cy="1844824"/>
          </a:xfrm>
        </p:spPr>
        <p:txBody>
          <a:bodyPr>
            <a:noAutofit/>
          </a:bodyPr>
          <a:lstStyle/>
          <a:p>
            <a:pPr marL="342900" lvl="0" indent="-342900">
              <a:spcBef>
                <a:spcPct val="20000"/>
              </a:spcBef>
            </a:pPr>
            <a:r>
              <a:rPr lang="ru-RU" sz="2000" dirty="0">
                <a:solidFill>
                  <a:prstClr val="black"/>
                </a:solidFill>
                <a:latin typeface="Times New Roman" pitchFamily="18" charset="0"/>
                <a:ea typeface="+mn-ea"/>
                <a:cs typeface="Times New Roman" pitchFamily="18" charset="0"/>
              </a:rPr>
              <a:t> </a:t>
            </a:r>
            <a:r>
              <a:rPr lang="ru-RU" sz="2000" dirty="0" smtClean="0">
                <a:solidFill>
                  <a:prstClr val="black"/>
                </a:solidFill>
                <a:latin typeface="Times New Roman" pitchFamily="18" charset="0"/>
                <a:ea typeface="+mn-ea"/>
                <a:cs typeface="Times New Roman" pitchFamily="18" charset="0"/>
              </a:rPr>
              <a:t>    </a:t>
            </a:r>
            <a:r>
              <a:rPr lang="ru-RU" sz="2000" dirty="0" smtClean="0">
                <a:solidFill>
                  <a:prstClr val="black"/>
                </a:solidFill>
                <a:latin typeface="Times New Roman" pitchFamily="18" charset="0"/>
                <a:ea typeface="+mn-ea"/>
                <a:cs typeface="Times New Roman" pitchFamily="18" charset="0"/>
              </a:rPr>
              <a:t/>
            </a:r>
            <a:br>
              <a:rPr lang="ru-RU" sz="2000" dirty="0" smtClean="0">
                <a:solidFill>
                  <a:prstClr val="black"/>
                </a:solidFill>
                <a:latin typeface="Times New Roman" pitchFamily="18" charset="0"/>
                <a:ea typeface="+mn-ea"/>
                <a:cs typeface="Times New Roman" pitchFamily="18" charset="0"/>
              </a:rPr>
            </a:br>
            <a:r>
              <a:rPr lang="ru-RU" sz="2400" b="1" dirty="0" smtClean="0">
                <a:solidFill>
                  <a:prstClr val="black"/>
                </a:solidFill>
                <a:latin typeface="Times New Roman" pitchFamily="18" charset="0"/>
                <a:ea typeface="+mn-ea"/>
                <a:cs typeface="Times New Roman" pitchFamily="18" charset="0"/>
              </a:rPr>
              <a:t>Одна </a:t>
            </a:r>
            <a:r>
              <a:rPr lang="ru-RU" sz="2400" b="1" dirty="0" smtClean="0">
                <a:solidFill>
                  <a:prstClr val="black"/>
                </a:solidFill>
                <a:latin typeface="Times New Roman" pitchFamily="18" charset="0"/>
                <a:ea typeface="+mn-ea"/>
                <a:cs typeface="Times New Roman" pitchFamily="18" charset="0"/>
              </a:rPr>
              <a:t>из первых экспозиций нашего музея (открытого </a:t>
            </a:r>
            <a:r>
              <a:rPr lang="ru-RU" sz="2400" b="1" dirty="0">
                <a:solidFill>
                  <a:prstClr val="black"/>
                </a:solidFill>
                <a:latin typeface="Times New Roman" pitchFamily="18" charset="0"/>
                <a:ea typeface="+mn-ea"/>
                <a:cs typeface="Times New Roman" pitchFamily="18" charset="0"/>
              </a:rPr>
              <a:t>в 1958 г.) – это экспозиция о Николае Островском «Его имя носит наша школа». Именно в этой экспозиции появился первый </a:t>
            </a:r>
            <a:r>
              <a:rPr lang="ru-RU" sz="2400" b="1" dirty="0" smtClean="0">
                <a:solidFill>
                  <a:prstClr val="black"/>
                </a:solidFill>
                <a:latin typeface="Times New Roman" pitchFamily="18" charset="0"/>
                <a:ea typeface="+mn-ea"/>
                <a:cs typeface="Times New Roman" pitchFamily="18" charset="0"/>
              </a:rPr>
              <a:t>экспонат нашего </a:t>
            </a:r>
            <a:r>
              <a:rPr lang="ru-RU" sz="2400" b="1" dirty="0">
                <a:solidFill>
                  <a:prstClr val="black"/>
                </a:solidFill>
                <a:latin typeface="Times New Roman" pitchFamily="18" charset="0"/>
                <a:ea typeface="+mn-ea"/>
                <a:cs typeface="Times New Roman" pitchFamily="18" charset="0"/>
              </a:rPr>
              <a:t>музея – портрет Н.Островского</a:t>
            </a:r>
            <a:r>
              <a:rPr lang="ru-RU" sz="2400" b="1" dirty="0">
                <a:solidFill>
                  <a:prstClr val="black"/>
                </a:solidFill>
                <a:ea typeface="+mn-ea"/>
                <a:cs typeface="+mn-cs"/>
              </a:rPr>
              <a:t>. </a:t>
            </a:r>
            <a:r>
              <a:rPr lang="ru-RU" sz="2000" dirty="0">
                <a:solidFill>
                  <a:prstClr val="black"/>
                </a:solidFill>
                <a:latin typeface="Times New Roman" pitchFamily="18" charset="0"/>
                <a:ea typeface="+mn-ea"/>
                <a:cs typeface="Times New Roman" pitchFamily="18" charset="0"/>
              </a:rPr>
              <a:t/>
            </a:r>
            <a:br>
              <a:rPr lang="ru-RU" sz="2000" dirty="0">
                <a:solidFill>
                  <a:prstClr val="black"/>
                </a:solidFill>
                <a:latin typeface="Times New Roman" pitchFamily="18" charset="0"/>
                <a:ea typeface="+mn-ea"/>
                <a:cs typeface="Times New Roman" pitchFamily="18" charset="0"/>
              </a:rPr>
            </a:br>
            <a:endParaRPr lang="ru-RU" sz="2000" dirty="0"/>
          </a:p>
        </p:txBody>
      </p:sp>
      <p:pic>
        <p:nvPicPr>
          <p:cNvPr id="1026" name="Picture 2" descr="C:\Users\5\Desktop\Материалы по Н.Островскому\Для музея Островского\2. Музей истории школы №48\4. Экспозиция Его имя носит наша школа.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1844824"/>
            <a:ext cx="7776864" cy="48531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97994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a:latin typeface="Times New Roman"/>
                <a:ea typeface="Times New Roman"/>
              </a:rPr>
              <a:t>Каждый ученик гимназии № 48 в сентябре приходит на экскурсию в школьный музей – музей истории школы </a:t>
            </a:r>
            <a:r>
              <a:rPr lang="ru-RU" sz="2400" b="1" dirty="0" smtClean="0">
                <a:latin typeface="Times New Roman"/>
                <a:ea typeface="Times New Roman"/>
              </a:rPr>
              <a:t/>
            </a:r>
            <a:br>
              <a:rPr lang="ru-RU" sz="2400" b="1" dirty="0" smtClean="0">
                <a:latin typeface="Times New Roman"/>
                <a:ea typeface="Times New Roman"/>
              </a:rPr>
            </a:br>
            <a:r>
              <a:rPr lang="ru-RU" sz="2400" b="1" dirty="0" smtClean="0">
                <a:latin typeface="Times New Roman"/>
                <a:ea typeface="Times New Roman"/>
              </a:rPr>
              <a:t>№ </a:t>
            </a:r>
            <a:r>
              <a:rPr lang="ru-RU" sz="2400" b="1" dirty="0">
                <a:latin typeface="Times New Roman"/>
                <a:ea typeface="Times New Roman"/>
              </a:rPr>
              <a:t>48 и знакомится с экспозицией о Николае Островском.</a:t>
            </a:r>
            <a:endParaRPr lang="ru-RU" sz="2400" b="1" dirty="0">
              <a:latin typeface="Times New Roman" pitchFamily="18" charset="0"/>
              <a:cs typeface="Times New Roman" pitchFamily="18" charset="0"/>
            </a:endParaRPr>
          </a:p>
        </p:txBody>
      </p:sp>
      <p:pic>
        <p:nvPicPr>
          <p:cNvPr id="1026" name="Picture 2" descr="C:\Users\5\Desktop\Экскурсия в музей 12.04.2011г. фото\PB240010.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48" y="1600200"/>
            <a:ext cx="7786742" cy="49251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81155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sz="2400" b="1" i="1" dirty="0" smtClean="0">
                <a:latin typeface="Times New Roman" pitchFamily="18" charset="0"/>
                <a:cs typeface="Times New Roman" pitchFamily="18" charset="0"/>
              </a:rPr>
              <a:t>Присвоение школе №48 имени Николая Островского.</a:t>
            </a:r>
            <a:br>
              <a:rPr lang="ru-RU" sz="2400" b="1" i="1" dirty="0" smtClean="0">
                <a:latin typeface="Times New Roman" pitchFamily="18" charset="0"/>
                <a:cs typeface="Times New Roman" pitchFamily="18" charset="0"/>
              </a:rPr>
            </a:br>
            <a:endParaRPr lang="ru-RU" sz="2400" b="1" i="1" dirty="0">
              <a:latin typeface="Times New Roman" pitchFamily="18" charset="0"/>
              <a:cs typeface="Times New Roman" pitchFamily="18" charset="0"/>
            </a:endParaRPr>
          </a:p>
        </p:txBody>
      </p:sp>
      <p:sp>
        <p:nvSpPr>
          <p:cNvPr id="5" name="Содержимое 4"/>
          <p:cNvSpPr>
            <a:spLocks noGrp="1"/>
          </p:cNvSpPr>
          <p:nvPr>
            <p:ph sz="half" idx="1"/>
          </p:nvPr>
        </p:nvSpPr>
        <p:spPr>
          <a:xfrm>
            <a:off x="251520" y="1052736"/>
            <a:ext cx="4464496" cy="5544616"/>
          </a:xfrm>
        </p:spPr>
        <p:txBody>
          <a:bodyPr>
            <a:noAutofit/>
          </a:bodyPr>
          <a:lstStyle/>
          <a:p>
            <a:pPr algn="just">
              <a:buNone/>
            </a:pPr>
            <a:r>
              <a:rPr lang="ru-RU" sz="1800" b="1"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В начале пятидесятых годов по инициативе комитета комсомола школы было предложено бороться за присвоение школе имени Николая Островского. Прочитав произведение писателя «Как закалялась сталь», учащиеся были поражены подвигом этого человека, его мужеством, силой духа и воли. Учащиеся нашей школы увидели в Николае Островском пример человека, по которому можно сверять свою жизнь и поступки, тот стержень, который послужит основой воспитания молодого поколения.</a:t>
            </a:r>
          </a:p>
          <a:p>
            <a:endParaRPr lang="ru-RU" sz="2000" b="1" dirty="0">
              <a:latin typeface="Times New Roman" pitchFamily="18" charset="0"/>
              <a:cs typeface="Times New Roman" pitchFamily="18" charset="0"/>
            </a:endParaRPr>
          </a:p>
        </p:txBody>
      </p:sp>
      <p:pic>
        <p:nvPicPr>
          <p:cNvPr id="1026" name="Picture 2" descr="C:\Users\5\Desktop\обложка.bmp"/>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33632" y="1214438"/>
            <a:ext cx="3234348" cy="49117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TotalTime>
  <Words>683</Words>
  <Application>Microsoft Office PowerPoint</Application>
  <PresentationFormat>Экран (4:3)</PresentationFormat>
  <Paragraphs>56</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Тема Office</vt:lpstr>
      <vt:lpstr>       Городской конкурс активов музеев образовательных организаций города Челябинска «История одного экспоната»                                        «Его имя носит наша школа  («Из истории школы №48»)                                                                                    Автор исследовательской работы:                                                                                                                 Ионина Алиса,                                                                                                                                          ученица 8 «Б» класса                                                                       МБОУ «Гимназии №48 г. Челябинска»                                                                  Руководитель: Зыкова Ольга Михайловна,                                                                                    руководитель школьного музея                                                                                      МБОУ «Гимназии №48 г. Челябинска»                                                                                             Челябинск,2018                                                                                           Челябинск, 2018                                                                                                                                                                                                                     </vt:lpstr>
      <vt:lpstr>Гимназия № 48 имени Н.Островского - одна из старейших школ города Челябинска, и первая школа в Тракторозаводском районе, открытая для детей тракторостроителей 2 сентября 1930 года.</vt:lpstr>
      <vt:lpstr>Слайд 3</vt:lpstr>
      <vt:lpstr> Во дворе нашей школы установлен памятник писателю.  </vt:lpstr>
      <vt:lpstr>А на главном фасаде гимназии, с правой стороны, рядом с вывеской, знак с портретом Н.Островского – один из символов нашей школы.</vt:lpstr>
      <vt:lpstr>День рождения Н.Островского 29 сентября – День чести школы. </vt:lpstr>
      <vt:lpstr>      Одна из первых экспозиций нашего музея (открытого в 1958 г.) – это экспозиция о Николае Островском «Его имя носит наша школа». Именно в этой экспозиции появился первый экспонат нашего музея – портрет Н.Островского.  </vt:lpstr>
      <vt:lpstr>Каждый ученик гимназии № 48 в сентябре приходит на экскурсию в школьный музей – музей истории школы  № 48 и знакомится с экспозицией о Николае Островском.</vt:lpstr>
      <vt:lpstr>Присвоение школе №48 имени Николая Островского. </vt:lpstr>
      <vt:lpstr>Слайд 10</vt:lpstr>
      <vt:lpstr>Слайд 11</vt:lpstr>
      <vt:lpstr>Слайд 12</vt:lpstr>
      <vt:lpstr>Слайд 13</vt:lpstr>
      <vt:lpstr>Письмо выпускника школы №48 1956 г. Евгения Терехова</vt:lpstr>
      <vt:lpstr>Торжественное заседание, в честь 25-летия школы. Театр ЧТЗ, февраль 1956 г. </vt:lpstr>
      <vt:lpstr>Газета «Челябинский рабочий» №53, 4 марта 1958 г. Статья  В.Соловьева «Открыт школьный музей» </vt:lpstr>
      <vt:lpstr>2 февраля 1958 года, в традиционный день школы, прошла встреча с выпускниками (эта традиция сохранилась до наших дней). На этой встрече был открыт школьный музей. В нем экспонировались репродукции русских, советских и зарубежных художников, фотографии учителей и выпускников, подарки школьников, книги авторов-выпускников, статьи об учителях, выпускниках. </vt:lpstr>
      <vt:lpstr>Первая экспозиция «Музея истории школы №48»  «Его имя носит наша школа»</vt:lpstr>
      <vt:lpstr> 29 сентября 1961 года, в день рождения Н. Островского, на деньги, заработанные комсомольцами и пионерами , во дворе школы был открыт памятник писателю. Автор памятника Сергей Савочкин. </vt:lpstr>
      <vt:lpstr>Слайд 20</vt:lpstr>
      <vt:lpstr>Слайд 21</vt:lpstr>
      <vt:lpstr>Слайд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Музей</cp:lastModifiedBy>
  <cp:revision>92</cp:revision>
  <dcterms:created xsi:type="dcterms:W3CDTF">2018-11-30T10:25:42Z</dcterms:created>
  <dcterms:modified xsi:type="dcterms:W3CDTF">2021-09-23T10:14:41Z</dcterms:modified>
</cp:coreProperties>
</file>